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21" r:id="rId3"/>
    <p:sldMasterId id="2147493523" r:id="rId4"/>
    <p:sldMasterId id="2147493455" r:id="rId5"/>
  </p:sldMasterIdLst>
  <p:notesMasterIdLst>
    <p:notesMasterId r:id="rId15"/>
  </p:notesMasterIdLst>
  <p:handoutMasterIdLst>
    <p:handoutMasterId r:id="rId16"/>
  </p:handoutMasterIdLst>
  <p:sldIdLst>
    <p:sldId id="437" r:id="rId6"/>
    <p:sldId id="461" r:id="rId7"/>
    <p:sldId id="473" r:id="rId8"/>
    <p:sldId id="462" r:id="rId9"/>
    <p:sldId id="470" r:id="rId10"/>
    <p:sldId id="472" r:id="rId11"/>
    <p:sldId id="474" r:id="rId12"/>
    <p:sldId id="475" r:id="rId13"/>
    <p:sldId id="464" r:id="rId14"/>
  </p:sldIdLst>
  <p:sldSz cx="12192000" cy="6858000"/>
  <p:notesSz cx="6794500" cy="99314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FF00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8" autoAdjust="0"/>
    <p:restoredTop sz="96078" autoAdjust="0"/>
  </p:normalViewPr>
  <p:slideViewPr>
    <p:cSldViewPr snapToGrid="0" snapToObjects="1" showGuides="1">
      <p:cViewPr varScale="1">
        <p:scale>
          <a:sx n="82" d="100"/>
          <a:sy n="82" d="100"/>
        </p:scale>
        <p:origin x="816" y="72"/>
      </p:cViewPr>
      <p:guideLst>
        <p:guide orient="horz" pos="1620"/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5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182" cy="496232"/>
          </a:xfrm>
          <a:prstGeom prst="rect">
            <a:avLst/>
          </a:prstGeom>
        </p:spPr>
        <p:txBody>
          <a:bodyPr vert="horz" lIns="95569" tIns="47784" rIns="95569" bIns="477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784" y="0"/>
            <a:ext cx="2944182" cy="496232"/>
          </a:xfrm>
          <a:prstGeom prst="rect">
            <a:avLst/>
          </a:prstGeom>
        </p:spPr>
        <p:txBody>
          <a:bodyPr vert="horz" lIns="95569" tIns="47784" rIns="95569" bIns="477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4D3F41CC-28CB-1245-A9A3-1B87F6E9A66A}" type="datetimeFigureOut">
              <a:rPr lang="en-US"/>
              <a:pPr>
                <a:defRPr/>
              </a:pPr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475"/>
            <a:ext cx="2944182" cy="496232"/>
          </a:xfrm>
          <a:prstGeom prst="rect">
            <a:avLst/>
          </a:prstGeom>
        </p:spPr>
        <p:txBody>
          <a:bodyPr vert="horz" lIns="95569" tIns="47784" rIns="95569" bIns="477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784" y="9433475"/>
            <a:ext cx="2944182" cy="496232"/>
          </a:xfrm>
          <a:prstGeom prst="rect">
            <a:avLst/>
          </a:prstGeom>
        </p:spPr>
        <p:txBody>
          <a:bodyPr vert="horz" lIns="95569" tIns="47784" rIns="95569" bIns="4778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1398D26-946E-1444-9FD7-78A342E104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182" cy="496232"/>
          </a:xfrm>
          <a:prstGeom prst="rect">
            <a:avLst/>
          </a:prstGeom>
        </p:spPr>
        <p:txBody>
          <a:bodyPr vert="horz" lIns="95569" tIns="47784" rIns="95569" bIns="477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784" y="0"/>
            <a:ext cx="2944182" cy="496232"/>
          </a:xfrm>
          <a:prstGeom prst="rect">
            <a:avLst/>
          </a:prstGeom>
        </p:spPr>
        <p:txBody>
          <a:bodyPr vert="horz" lIns="95569" tIns="47784" rIns="95569" bIns="477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AFD852FF-7CC7-3641-A133-609717ED0196}" type="datetimeFigureOut">
              <a:rPr lang="en-US"/>
              <a:pPr>
                <a:defRPr/>
              </a:pPr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8900" y="746125"/>
            <a:ext cx="6616700" cy="3722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9" tIns="47784" rIns="95569" bIns="4778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8836" y="4716738"/>
            <a:ext cx="5436829" cy="4469468"/>
          </a:xfrm>
          <a:prstGeom prst="rect">
            <a:avLst/>
          </a:prstGeom>
        </p:spPr>
        <p:txBody>
          <a:bodyPr vert="horz" lIns="95569" tIns="47784" rIns="95569" bIns="47784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475"/>
            <a:ext cx="2944182" cy="496232"/>
          </a:xfrm>
          <a:prstGeom prst="rect">
            <a:avLst/>
          </a:prstGeom>
        </p:spPr>
        <p:txBody>
          <a:bodyPr vert="horz" lIns="95569" tIns="47784" rIns="95569" bIns="477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784" y="9433475"/>
            <a:ext cx="2944182" cy="496232"/>
          </a:xfrm>
          <a:prstGeom prst="rect">
            <a:avLst/>
          </a:prstGeom>
        </p:spPr>
        <p:txBody>
          <a:bodyPr vert="horz" lIns="95569" tIns="47784" rIns="95569" bIns="4778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0BE59ADA-CF08-9440-BACD-BF7F5C851E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297154" y="6395784"/>
            <a:ext cx="6595308" cy="254119"/>
          </a:xfrm>
          <a:prstGeom prst="rect">
            <a:avLst/>
          </a:prstGeom>
        </p:spPr>
        <p:txBody>
          <a:bodyPr vert="horz" anchor="ctr"/>
          <a:lstStyle>
            <a:lvl1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Subtitle Placeholder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2297147" y="6133741"/>
            <a:ext cx="6595309" cy="249655"/>
          </a:xfrm>
          <a:prstGeom prst="rect">
            <a:avLst/>
          </a:prstGeom>
        </p:spPr>
        <p:txBody>
          <a:bodyPr vert="horz" anchor="ctr"/>
          <a:lstStyle>
            <a:lvl1pPr>
              <a:defRPr sz="2400" b="1" i="0" cap="all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182880" y="6124829"/>
            <a:ext cx="1999456" cy="236801"/>
          </a:xfrm>
          <a:prstGeom prst="rect">
            <a:avLst/>
          </a:prstGeom>
        </p:spPr>
        <p:txBody>
          <a:bodyPr vert="horz" anchor="t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MM.DD.YY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" y="6401369"/>
            <a:ext cx="1999456" cy="248533"/>
          </a:xfrm>
          <a:prstGeom prst="rect">
            <a:avLst/>
          </a:prstGeom>
        </p:spPr>
        <p:txBody>
          <a:bodyPr vert="horz"/>
          <a:lstStyle>
            <a:lvl1pPr algn="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Location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233018" y="6133739"/>
            <a:ext cx="0" cy="490929"/>
          </a:xfrm>
          <a:prstGeom prst="line">
            <a:avLst/>
          </a:prstGeom>
          <a:ln w="9525" cmpd="sng"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7" descr="Cover - Airplane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0765" y="-7938"/>
            <a:ext cx="7427383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179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0946"/>
            <a:ext cx="12192000" cy="561064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 bwMode="auto">
          <a:xfrm>
            <a:off x="-1" y="740946"/>
            <a:ext cx="12192001" cy="5610647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alpha val="83000"/>
                </a:schemeClr>
              </a:gs>
              <a:gs pos="100000">
                <a:schemeClr val="bg1">
                  <a:alpha val="48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10000"/>
              </a:lnSpc>
            </a:pPr>
            <a:endParaRPr lang="en-US" sz="1800" dirty="0">
              <a:solidFill>
                <a:srgbClr val="231F20"/>
              </a:solidFill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4501" y="6364854"/>
            <a:ext cx="11977511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11" y="6351600"/>
            <a:ext cx="1158555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5384" y="6416695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36363" y="6120098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8419" y="12"/>
            <a:ext cx="1823588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17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816" y="-28146"/>
            <a:ext cx="674365" cy="503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03251" y="1092202"/>
            <a:ext cx="5272616" cy="52593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18767" y="1092202"/>
            <a:ext cx="5369984" cy="52593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95673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 bwMode="auto">
          <a:xfrm flipH="1">
            <a:off x="618873" y="3646983"/>
            <a:ext cx="10954259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 userDrawn="1"/>
        </p:nvCxnSpPr>
        <p:spPr bwMode="auto">
          <a:xfrm>
            <a:off x="6096000" y="870187"/>
            <a:ext cx="0" cy="5445031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92668" y="958851"/>
            <a:ext cx="5380567" cy="25413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218767" y="958851"/>
            <a:ext cx="5369984" cy="25413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92668" y="3794607"/>
            <a:ext cx="5380567" cy="2542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6218767" y="3794607"/>
            <a:ext cx="5369984" cy="254203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87213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ound Single Corner Rectangle 4"/>
          <p:cNvSpPr/>
          <p:nvPr userDrawn="1"/>
        </p:nvSpPr>
        <p:spPr>
          <a:xfrm>
            <a:off x="11" y="6324611"/>
            <a:ext cx="11585559" cy="544829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5384" y="6416695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takeaway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6363" y="6120098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cxnSp>
        <p:nvCxnSpPr>
          <p:cNvPr id="11" name="Straight Connector 10"/>
          <p:cNvCxnSpPr/>
          <p:nvPr userDrawn="1"/>
        </p:nvCxnSpPr>
        <p:spPr bwMode="auto">
          <a:xfrm>
            <a:off x="6096000" y="962657"/>
            <a:ext cx="0" cy="5445031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 userDrawn="1"/>
        </p:nvCxnSpPr>
        <p:spPr bwMode="auto">
          <a:xfrm flipH="1">
            <a:off x="539640" y="3538719"/>
            <a:ext cx="11112745" cy="0"/>
          </a:xfrm>
          <a:prstGeom prst="line">
            <a:avLst/>
          </a:prstGeom>
          <a:noFill/>
          <a:ln w="19050" cap="flat" cmpd="sng" algn="ctr">
            <a:solidFill>
              <a:schemeClr val="bg2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92161" y="958849"/>
            <a:ext cx="5381075" cy="24323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6218767" y="958849"/>
            <a:ext cx="5369984" cy="24323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8"/>
          </p:nvPr>
        </p:nvSpPr>
        <p:spPr>
          <a:xfrm>
            <a:off x="603262" y="3650771"/>
            <a:ext cx="5369983" cy="24323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6218767" y="3650771"/>
            <a:ext cx="5369984" cy="24323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9989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" name="Round Single Corner Rectangle 4"/>
          <p:cNvSpPr/>
          <p:nvPr userDrawn="1"/>
        </p:nvSpPr>
        <p:spPr>
          <a:xfrm>
            <a:off x="11" y="6324611"/>
            <a:ext cx="11585559" cy="544829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5384" y="6416695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takeaway text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36363" y="6120098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03262" y="1092212"/>
            <a:ext cx="5369983" cy="4938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/>
          </p:nvPr>
        </p:nvSpPr>
        <p:spPr>
          <a:xfrm>
            <a:off x="6218767" y="1092212"/>
            <a:ext cx="5369984" cy="49387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68136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645816" y="-28146"/>
            <a:ext cx="674365" cy="503963"/>
          </a:xfrm>
        </p:spPr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4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361940"/>
            <a:ext cx="7315200" cy="3827463"/>
          </a:xfrm>
          <a:ln w="38100" cap="sq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164150"/>
            <a:ext cx="7315200" cy="804863"/>
          </a:xfrm>
        </p:spPr>
        <p:txBody>
          <a:bodyPr l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22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ishin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2"/>
          <a:stretch/>
        </p:blipFill>
        <p:spPr>
          <a:xfrm>
            <a:off x="0" y="744539"/>
            <a:ext cx="12192000" cy="612935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744546"/>
            <a:ext cx="12192000" cy="6113463"/>
          </a:xfrm>
          <a:prstGeom prst="rect">
            <a:avLst/>
          </a:prstGeom>
          <a:gradFill>
            <a:gsLst>
              <a:gs pos="21000">
                <a:schemeClr val="bg1"/>
              </a:gs>
              <a:gs pos="75000">
                <a:schemeClr val="bg1">
                  <a:alpha val="64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5400" b="1" dirty="0">
              <a:solidFill>
                <a:srgbClr val="231F20"/>
              </a:solidFill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8419" y="12"/>
            <a:ext cx="1823588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60944" y="6533276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pic>
        <p:nvPicPr>
          <p:cNvPr id="11" name="Picture 10" descr="HoneywellLogo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507" y="2615818"/>
            <a:ext cx="4614012" cy="8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4546"/>
            <a:ext cx="12192000" cy="611346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0" y="742951"/>
            <a:ext cx="12192000" cy="6123356"/>
          </a:xfrm>
          <a:prstGeom prst="rect">
            <a:avLst/>
          </a:prstGeom>
          <a:solidFill>
            <a:srgbClr val="FFFFFF">
              <a:alpha val="67059"/>
            </a:srgbClr>
          </a:soli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377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0" y="744546"/>
            <a:ext cx="12192000" cy="6113463"/>
          </a:xfrm>
          <a:prstGeom prst="rect">
            <a:avLst/>
          </a:prstGeom>
          <a:gradFill>
            <a:gsLst>
              <a:gs pos="21000">
                <a:schemeClr val="bg1"/>
              </a:gs>
              <a:gs pos="75000">
                <a:schemeClr val="bg1"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5400" b="1" dirty="0">
              <a:solidFill>
                <a:srgbClr val="231F20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2070111"/>
            <a:ext cx="10363200" cy="1362075"/>
          </a:xfrm>
        </p:spPr>
        <p:txBody>
          <a:bodyPr anchor="b"/>
          <a:lstStyle>
            <a:lvl1pPr algn="l">
              <a:defRPr sz="4000" b="1" i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298970"/>
            <a:ext cx="10363200" cy="1500187"/>
          </a:xfrm>
        </p:spPr>
        <p:txBody>
          <a:bodyPr anchor="t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65619" y="6637705"/>
            <a:ext cx="339838" cy="22827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90488" tIns="44451" rIns="90488" bIns="44451">
            <a:spAutoFit/>
          </a:bodyPr>
          <a:lstStyle/>
          <a:p>
            <a:pPr eaLnBrk="0" hangingPunct="0">
              <a:lnSpc>
                <a:spcPct val="90000"/>
              </a:lnSpc>
              <a:defRPr/>
            </a:pPr>
            <a:fld id="{CD184825-6DDC-45DE-AF8E-C2E106988AB7}" type="slidenum">
              <a:rPr lang="en-US" sz="1000" b="0" i="1">
                <a:solidFill>
                  <a:schemeClr val="bg2"/>
                </a:solidFill>
                <a:cs typeface="+mn-cs"/>
              </a:rPr>
              <a:pPr eaLnBrk="0" hangingPunct="0">
                <a:lnSpc>
                  <a:spcPct val="90000"/>
                </a:lnSpc>
                <a:defRPr/>
              </a:pPr>
              <a:t>‹#›</a:t>
            </a:fld>
            <a:endParaRPr lang="en-US" sz="1000" b="0" i="1" dirty="0">
              <a:solidFill>
                <a:schemeClr val="bg2"/>
              </a:solidFill>
              <a:cs typeface="+mn-cs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8419" y="12"/>
            <a:ext cx="1823588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4"/>
          <p:cNvPicPr>
            <a:picLocks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2804" y="5547395"/>
            <a:ext cx="2693480" cy="498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26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86105" y="357810"/>
            <a:ext cx="10669812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5800" y="1074738"/>
            <a:ext cx="10670117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1" y="2"/>
            <a:ext cx="675217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14501" y="6364854"/>
            <a:ext cx="11977511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11" y="6351600"/>
            <a:ext cx="1158555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5384" y="6416695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takeaway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03253" y="1092206"/>
            <a:ext cx="10981267" cy="524351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36363" y="6120098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066558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13784" y="6364288"/>
            <a:ext cx="11978216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9"/>
            <a:ext cx="11584517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207434" y="6149976"/>
            <a:ext cx="251703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86104" y="344558"/>
            <a:ext cx="1083068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685800" y="1074738"/>
            <a:ext cx="10670117" cy="5059048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1" y="2"/>
            <a:ext cx="675217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86104" y="357810"/>
            <a:ext cx="10839859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1074738"/>
            <a:ext cx="5308547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17720" y="1074738"/>
            <a:ext cx="5308547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1" y="2"/>
            <a:ext cx="675217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106307" y="993913"/>
            <a:ext cx="10872" cy="5484961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1147729" y="6217920"/>
            <a:ext cx="771276" cy="62389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85800" y="1074738"/>
            <a:ext cx="5308547" cy="5075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217720" y="1074738"/>
            <a:ext cx="5308547" cy="507523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6106307" y="993913"/>
            <a:ext cx="10355" cy="5224007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207434" y="6149976"/>
            <a:ext cx="251703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7" name="Round Single Corner Rectangle 6"/>
          <p:cNvSpPr/>
          <p:nvPr userDrawn="1"/>
        </p:nvSpPr>
        <p:spPr>
          <a:xfrm>
            <a:off x="0" y="6364289"/>
            <a:ext cx="11584517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07998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592667" y="3698875"/>
            <a:ext cx="10953751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6140451" y="962026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6259493" y="962652"/>
            <a:ext cx="5429251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92666" y="962652"/>
            <a:ext cx="5429251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576000" y="331305"/>
            <a:ext cx="11128904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275653" y="3804586"/>
            <a:ext cx="5429251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608827" y="3804586"/>
            <a:ext cx="5429251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1" y="2"/>
            <a:ext cx="675217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9"/>
            <a:ext cx="11584517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237067" y="6181726"/>
            <a:ext cx="251703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6140451" y="962026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592667" y="3579813"/>
            <a:ext cx="11112500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92666" y="962652"/>
            <a:ext cx="5429251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92159" y="371062"/>
            <a:ext cx="11053655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275653" y="962652"/>
            <a:ext cx="5429251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592159" y="3654408"/>
            <a:ext cx="5429251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6270367" y="3654408"/>
            <a:ext cx="5429251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1" y="2"/>
            <a:ext cx="675217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1" y="2"/>
            <a:ext cx="675217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207434" y="6149976"/>
            <a:ext cx="251703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9239251" y="6350000"/>
            <a:ext cx="2654300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9"/>
            <a:ext cx="11584517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15384" y="6384610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1" y="2"/>
            <a:ext cx="675217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ishing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2"/>
          <a:stretch/>
        </p:blipFill>
        <p:spPr>
          <a:xfrm>
            <a:off x="0" y="744539"/>
            <a:ext cx="12192000" cy="612935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744546"/>
            <a:ext cx="12192000" cy="6113463"/>
          </a:xfrm>
          <a:prstGeom prst="rect">
            <a:avLst/>
          </a:prstGeom>
          <a:gradFill>
            <a:gsLst>
              <a:gs pos="21000">
                <a:schemeClr val="bg1"/>
              </a:gs>
              <a:gs pos="75000">
                <a:schemeClr val="bg1">
                  <a:alpha val="64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5400" b="1" dirty="0">
              <a:solidFill>
                <a:srgbClr val="231F20"/>
              </a:solidFill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8419" y="12"/>
            <a:ext cx="1823588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60944" y="6533276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pic>
        <p:nvPicPr>
          <p:cNvPr id="11" name="Picture 10" descr="HoneywellLogo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5507" y="2615818"/>
            <a:ext cx="4614012" cy="8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1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Content with Sub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14501" y="6364854"/>
            <a:ext cx="11977511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11" y="6351600"/>
            <a:ext cx="1158555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5384" y="6416695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takeaway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03253" y="1325376"/>
            <a:ext cx="10981267" cy="501034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36363" y="6120098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03262" y="775501"/>
            <a:ext cx="11042649" cy="366713"/>
          </a:xfrm>
        </p:spPr>
        <p:txBody>
          <a:bodyPr/>
          <a:lstStyle>
            <a:lvl1pPr marL="0" indent="0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0866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33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2"/>
          <a:stretch/>
        </p:blipFill>
        <p:spPr>
          <a:xfrm>
            <a:off x="0" y="744539"/>
            <a:ext cx="12192000" cy="6129356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744546"/>
            <a:ext cx="12192000" cy="6113463"/>
          </a:xfrm>
          <a:prstGeom prst="rect">
            <a:avLst/>
          </a:prstGeom>
          <a:gradFill>
            <a:gsLst>
              <a:gs pos="21000">
                <a:schemeClr val="bg1"/>
              </a:gs>
              <a:gs pos="75000">
                <a:schemeClr val="bg1">
                  <a:alpha val="64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5400" b="1" dirty="0">
              <a:solidFill>
                <a:srgbClr val="231F20"/>
              </a:solidFill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8419" y="12"/>
            <a:ext cx="1823588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60944" y="6533276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66" y="6507226"/>
            <a:ext cx="1028894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02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214501" y="6364854"/>
            <a:ext cx="11977511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11" y="6351600"/>
            <a:ext cx="1158555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5384" y="6416695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36363" y="6120098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0089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2"/>
          <a:stretch/>
        </p:blipFill>
        <p:spPr>
          <a:xfrm>
            <a:off x="0" y="744539"/>
            <a:ext cx="12192000" cy="6129356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744546"/>
            <a:ext cx="12192000" cy="6113463"/>
          </a:xfrm>
          <a:prstGeom prst="rect">
            <a:avLst/>
          </a:prstGeom>
          <a:gradFill>
            <a:gsLst>
              <a:gs pos="21000">
                <a:schemeClr val="bg1"/>
              </a:gs>
              <a:gs pos="75000">
                <a:schemeClr val="bg1">
                  <a:alpha val="64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5400" b="1" dirty="0">
              <a:solidFill>
                <a:srgbClr val="231F20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11" y="6351600"/>
            <a:ext cx="1158555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5384" y="6416695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36363" y="6120098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8419" y="12"/>
            <a:ext cx="1823588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4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95765"/>
            <a:ext cx="12192000" cy="53558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995765"/>
            <a:ext cx="12192000" cy="5355825"/>
          </a:xfrm>
          <a:prstGeom prst="rect">
            <a:avLst/>
          </a:prstGeom>
          <a:gradFill>
            <a:gsLst>
              <a:gs pos="0">
                <a:schemeClr val="bg1"/>
              </a:gs>
              <a:gs pos="79000">
                <a:schemeClr val="bg1">
                  <a:alpha val="81000"/>
                </a:schemeClr>
              </a:gs>
              <a:gs pos="100000">
                <a:schemeClr val="bg1">
                  <a:alpha val="48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lvl="0" eaLnBrk="0" hangingPunct="0">
              <a:lnSpc>
                <a:spcPct val="110000"/>
              </a:lnSpc>
            </a:pPr>
            <a:endParaRPr lang="en-US" sz="1800" dirty="0">
              <a:solidFill>
                <a:srgbClr val="231F20"/>
              </a:solidFill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4501" y="6364854"/>
            <a:ext cx="11977511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11" y="6351600"/>
            <a:ext cx="1158555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5384" y="6416695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36363" y="6120098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8419" y="12"/>
            <a:ext cx="1823588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016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2953"/>
            <a:ext cx="12192000" cy="560863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742955"/>
            <a:ext cx="12192000" cy="5608637"/>
          </a:xfrm>
          <a:prstGeom prst="rect">
            <a:avLst/>
          </a:prstGeom>
          <a:gradFill>
            <a:gsLst>
              <a:gs pos="0">
                <a:schemeClr val="bg1"/>
              </a:gs>
              <a:gs pos="56000">
                <a:schemeClr val="bg1">
                  <a:alpha val="79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110000"/>
              </a:lnSpc>
            </a:pPr>
            <a:endParaRPr lang="en-US" sz="1800" dirty="0">
              <a:solidFill>
                <a:srgbClr val="231F20"/>
              </a:solidFill>
              <a:latin typeface="Arial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214501" y="6364854"/>
            <a:ext cx="11977511" cy="493148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ound Single Corner Rectangle 3"/>
          <p:cNvSpPr/>
          <p:nvPr userDrawn="1"/>
        </p:nvSpPr>
        <p:spPr>
          <a:xfrm>
            <a:off x="11" y="6351600"/>
            <a:ext cx="11585559" cy="517841"/>
          </a:xfrm>
          <a:prstGeom prst="round1Rect">
            <a:avLst>
              <a:gd name="adj" fmla="val 50000"/>
            </a:avLst>
          </a:prstGeom>
          <a:solidFill>
            <a:srgbClr val="E71D1D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315384" y="6416695"/>
            <a:ext cx="11063816" cy="4572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takeaway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236363" y="6120098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8419" y="12"/>
            <a:ext cx="1823588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54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21" Type="http://schemas.openxmlformats.org/officeDocument/2006/relationships/image" Target="../media/image10.png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8.jpe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4619" y="1982927"/>
            <a:ext cx="3668180" cy="1949802"/>
          </a:xfrm>
          <a:prstGeom prst="rect">
            <a:avLst/>
          </a:prstGeom>
        </p:spPr>
      </p:pic>
      <p:pic>
        <p:nvPicPr>
          <p:cNvPr id="10" name="Picture 4" descr="Corner-01 copy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3793067"/>
            <a:ext cx="12188952" cy="305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Fork Driver.jpg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4618" y="4028468"/>
            <a:ext cx="3668181" cy="2204558"/>
          </a:xfrm>
          <a:prstGeom prst="rect">
            <a:avLst/>
          </a:prstGeom>
          <a:noFill/>
        </p:spPr>
      </p:pic>
      <p:pic>
        <p:nvPicPr>
          <p:cNvPr id="29" name="Picture 3" descr="N:\M45 Clients\Honeywell_Sensing and Control\Jobs\17075_Sensing and Productivity PPT Graphics\man-woman-scanner.jpg"/>
          <p:cNvPicPr>
            <a:picLocks noChangeAspect="1" noChangeArrowheads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57683" y="1982927"/>
            <a:ext cx="3631267" cy="365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N:\M45 Clients\Honeywell_Sensing and Control\Jobs\17075_Sensing and Productivity PPT Graphics\plant_night_sstk_89494129_622x381.jpg"/>
          <p:cNvPicPr>
            <a:picLocks noChangeAspect="1" noChangeArrowheads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4625035" cy="617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Corner-01 copy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3793067"/>
            <a:ext cx="12188952" cy="3052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7" descr="Cover - Airplane.jpg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64618" y="-7938"/>
            <a:ext cx="7427383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" descr="\\localhost\Volumes\DMS-Server\Clients\Honeywell PPT \Honeywell - Freestanding Logos\Honeywell - Freestanding Logo RGB.png"/>
          <p:cNvPicPr>
            <a:picLocks noChangeAspect="1"/>
          </p:cNvPicPr>
          <p:nvPr userDrawn="1"/>
        </p:nvPicPr>
        <p:blipFill>
          <a:blip r:embed="rId9" r:link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68934" y="6131456"/>
            <a:ext cx="1896092" cy="353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00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2" r:id="rId1"/>
  </p:sldLayoutIdLst>
  <p:hf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44545"/>
            <a:ext cx="12192000" cy="56070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0" y="744545"/>
            <a:ext cx="12192000" cy="5607049"/>
          </a:xfrm>
          <a:prstGeom prst="rect">
            <a:avLst/>
          </a:prstGeom>
          <a:gradFill>
            <a:gsLst>
              <a:gs pos="21000">
                <a:schemeClr val="bg1"/>
              </a:gs>
              <a:gs pos="75000">
                <a:schemeClr val="bg1">
                  <a:alpha val="64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  <a:effectLst/>
          <a:extLst/>
        </p:spPr>
        <p:txBody>
          <a:bodyPr vert="horz" wrap="none" lIns="90488" tIns="44451" rIns="90488" bIns="44451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sz="5400" b="1" dirty="0">
              <a:solidFill>
                <a:srgbClr val="231F20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3262" y="311123"/>
            <a:ext cx="10914383" cy="37353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0944" y="6533276"/>
            <a:ext cx="251703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b="0" i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0" cstate="email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68419" y="12"/>
            <a:ext cx="1823588" cy="1370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816" y="-28146"/>
            <a:ext cx="674365" cy="5039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fld id="{2066355A-084C-D24E-9AD2-7E4FC41EA62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03253" y="1092201"/>
            <a:ext cx="10985499" cy="503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 cstate="email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5766" y="6507226"/>
            <a:ext cx="1028894" cy="19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4" r:id="rId1"/>
    <p:sldLayoutId id="2147493525" r:id="rId2"/>
    <p:sldLayoutId id="2147493526" r:id="rId3"/>
    <p:sldLayoutId id="2147493527" r:id="rId4"/>
    <p:sldLayoutId id="2147493528" r:id="rId5"/>
    <p:sldLayoutId id="2147493529" r:id="rId6"/>
    <p:sldLayoutId id="2147493530" r:id="rId7"/>
    <p:sldLayoutId id="2147493531" r:id="rId8"/>
    <p:sldLayoutId id="2147493532" r:id="rId9"/>
    <p:sldLayoutId id="2147493533" r:id="rId10"/>
    <p:sldLayoutId id="2147493534" r:id="rId11"/>
    <p:sldLayoutId id="2147493535" r:id="rId12"/>
    <p:sldLayoutId id="2147493536" r:id="rId13"/>
    <p:sldLayoutId id="2147493537" r:id="rId14"/>
    <p:sldLayoutId id="2147493538" r:id="rId15"/>
    <p:sldLayoutId id="2147493539" r:id="rId16"/>
    <p:sldLayoutId id="2147493540" r:id="rId17"/>
  </p:sldLayoutIdLst>
  <p:hf hdr="0" ftr="0" dt="0"/>
  <p:txStyles>
    <p:titleStyle>
      <a:lvl1pPr algn="l" defTabSz="457189" rtl="0" eaLnBrk="1" latinLnBrk="0" hangingPunct="1">
        <a:spcBef>
          <a:spcPct val="0"/>
        </a:spcBef>
        <a:buNone/>
        <a:defRPr sz="2400" b="1" i="0" kern="1200" cap="all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69858" indent="-169858" algn="l" defTabSz="457189" rtl="0" eaLnBrk="1" latinLnBrk="0" hangingPunct="1">
        <a:spcBef>
          <a:spcPct val="20000"/>
        </a:spcBef>
        <a:buClr>
          <a:srgbClr val="C00000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627047" indent="-169858" algn="l" defTabSz="457189" rtl="0" eaLnBrk="1" latinLnBrk="0" hangingPunct="1">
        <a:spcBef>
          <a:spcPct val="20000"/>
        </a:spcBef>
        <a:buFont typeface="Arial" panose="020B0604020202020204" pitchFamily="34" charset="0"/>
        <a:buChar char="-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084236" indent="-169858" algn="l" defTabSz="457189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 Neue"/>
          <a:ea typeface="+mn-ea"/>
          <a:cs typeface="Helvetica Neue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10369296" y="0"/>
            <a:ext cx="1828800" cy="1828723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713317" y="357189"/>
            <a:ext cx="10803467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260352" y="6656389"/>
            <a:ext cx="2517036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45901" y="2"/>
            <a:ext cx="675217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88601" y="6519863"/>
            <a:ext cx="1370935" cy="25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11" r:id="rId1"/>
    <p:sldLayoutId id="2147493516" r:id="rId2"/>
    <p:sldLayoutId id="2147493512" r:id="rId3"/>
    <p:sldLayoutId id="2147493520" r:id="rId4"/>
    <p:sldLayoutId id="2147493517" r:id="rId5"/>
    <p:sldLayoutId id="2147493518" r:id="rId6"/>
    <p:sldLayoutId id="2147493513" r:id="rId7"/>
    <p:sldLayoutId id="2147493519" r:id="rId8"/>
    <p:sldLayoutId id="2147493541" r:id="rId9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201</a:t>
            </a:r>
            <a:r>
              <a:rPr lang="en-US" altLang="zh-CN" dirty="0"/>
              <a:t>9</a:t>
            </a:r>
            <a:r>
              <a:rPr lang="en-US" dirty="0"/>
              <a:t>-</a:t>
            </a:r>
            <a:r>
              <a:rPr lang="en-US" altLang="zh-CN" dirty="0"/>
              <a:t>10</a:t>
            </a:r>
            <a:r>
              <a:rPr lang="en-US" dirty="0"/>
              <a:t>-09</a:t>
            </a:r>
          </a:p>
        </p:txBody>
      </p:sp>
      <p:sp>
        <p:nvSpPr>
          <p:cNvPr id="6" name="Rectangle 5"/>
          <p:cNvSpPr/>
          <p:nvPr/>
        </p:nvSpPr>
        <p:spPr>
          <a:xfrm>
            <a:off x="6867419" y="6044431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42606" y="5881099"/>
            <a:ext cx="6595309" cy="724259"/>
          </a:xfrm>
        </p:spPr>
        <p:txBody>
          <a:bodyPr/>
          <a:lstStyle/>
          <a:p>
            <a:r>
              <a:rPr lang="en-US" altLang="zh-CN" dirty="0"/>
              <a:t>Bcc RFID User Guide</a:t>
            </a:r>
            <a:endParaRPr lang="zh-CN" alt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Shenzhen city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99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91" y="504827"/>
            <a:ext cx="10669812" cy="498610"/>
          </a:xfrm>
        </p:spPr>
        <p:txBody>
          <a:bodyPr/>
          <a:lstStyle/>
          <a:p>
            <a:r>
              <a:rPr lang="en-US" altLang="zh-CN" dirty="0"/>
              <a:t>Brief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8171" y="1418460"/>
            <a:ext cx="33586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BccRFID</a:t>
            </a:r>
            <a:r>
              <a:rPr lang="en-US" altLang="zh-CN" dirty="0"/>
              <a:t>  Main Function:</a:t>
            </a: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Bluetooth Auto Connection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Scan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/>
              <a:t>Edit Tag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/>
              <a:t>Locate Tag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</a:rPr>
              <a:t>RFID/Engine scan switching</a:t>
            </a:r>
            <a:endParaRPr lang="en-US" altLang="zh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52D77-59B2-4661-A2D3-FC8B5A412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939" y="504827"/>
            <a:ext cx="3115387" cy="553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9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0239" y="858493"/>
            <a:ext cx="6261479" cy="498610"/>
          </a:xfrm>
        </p:spPr>
        <p:txBody>
          <a:bodyPr/>
          <a:lstStyle/>
          <a:p>
            <a:r>
              <a:rPr lang="en-US" altLang="zh-CN" dirty="0"/>
              <a:t>Bluetooth Auto Connection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18E68-D38F-48A8-958B-1E4ADE645ED3}"/>
              </a:ext>
            </a:extLst>
          </p:cNvPr>
          <p:cNvSpPr txBox="1"/>
          <p:nvPr/>
        </p:nvSpPr>
        <p:spPr>
          <a:xfrm>
            <a:off x="1428748" y="1569997"/>
            <a:ext cx="5586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Steps:</a:t>
            </a:r>
          </a:p>
          <a:p>
            <a:r>
              <a:rPr lang="en-US" altLang="zh-CN" dirty="0"/>
              <a:t>1.Go to Connect Page</a:t>
            </a:r>
          </a:p>
          <a:p>
            <a:r>
              <a:rPr lang="en-US" altLang="zh-CN" dirty="0"/>
              <a:t>2.Turn on Auto Connection Switch</a:t>
            </a:r>
          </a:p>
          <a:p>
            <a:r>
              <a:rPr lang="en-US" altLang="zh-CN" dirty="0"/>
              <a:t>3.Click Search Button</a:t>
            </a:r>
          </a:p>
          <a:p>
            <a:endParaRPr lang="en-US" altLang="zh-CN" dirty="0"/>
          </a:p>
          <a:p>
            <a:r>
              <a:rPr lang="en-US" altLang="zh-CN" dirty="0"/>
              <a:t>After discovering Bluetooth devices for 3 seconds.</a:t>
            </a:r>
          </a:p>
          <a:p>
            <a:r>
              <a:rPr lang="en-US" altLang="zh-CN" dirty="0"/>
              <a:t>PDA will auto connect the nearest Bluetooth device.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624546-253C-4930-99B7-2E1A4296AEE7}"/>
              </a:ext>
            </a:extLst>
          </p:cNvPr>
          <p:cNvSpPr txBox="1"/>
          <p:nvPr/>
        </p:nvSpPr>
        <p:spPr>
          <a:xfrm>
            <a:off x="1430239" y="4102883"/>
            <a:ext cx="207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Benefits &amp; Value</a:t>
            </a:r>
          </a:p>
        </p:txBody>
      </p:sp>
      <p:sp>
        <p:nvSpPr>
          <p:cNvPr id="8" name="Content Placeholder 22">
            <a:extLst>
              <a:ext uri="{FF2B5EF4-FFF2-40B4-BE49-F238E27FC236}">
                <a16:creationId xmlns:a16="http://schemas.microsoft.com/office/drawing/2014/main" id="{F3C95432-4AD4-468A-93F3-FBAE7A941405}"/>
              </a:ext>
            </a:extLst>
          </p:cNvPr>
          <p:cNvSpPr txBox="1">
            <a:spLocks/>
          </p:cNvSpPr>
          <p:nvPr/>
        </p:nvSpPr>
        <p:spPr>
          <a:xfrm>
            <a:off x="1430239" y="4565522"/>
            <a:ext cx="5372100" cy="1191467"/>
          </a:xfrm>
        </p:spPr>
        <p:txBody>
          <a:bodyPr/>
          <a:lstStyle>
            <a:lvl1pPr marL="1698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6270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0842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SzPct val="9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The traditional way to connect a BLE device will cost more than </a:t>
            </a:r>
            <a:r>
              <a:rPr lang="en-US" sz="1600" dirty="0">
                <a:solidFill>
                  <a:srgbClr val="FF0000"/>
                </a:solidFill>
              </a:rPr>
              <a:t>8</a:t>
            </a:r>
            <a:r>
              <a:rPr lang="en-US" sz="1600" dirty="0"/>
              <a:t> seconds and </a:t>
            </a:r>
            <a:r>
              <a:rPr lang="en-US" sz="1600" dirty="0">
                <a:solidFill>
                  <a:srgbClr val="FF0000"/>
                </a:solidFill>
              </a:rPr>
              <a:t>several manual operations</a:t>
            </a:r>
            <a:r>
              <a:rPr lang="en-US" sz="1600" dirty="0"/>
              <a:t>, this optimized way will only cost less than </a:t>
            </a:r>
            <a:r>
              <a:rPr lang="en-US" sz="1600" dirty="0">
                <a:solidFill>
                  <a:srgbClr val="FF0000"/>
                </a:solidFill>
              </a:rPr>
              <a:t>4</a:t>
            </a:r>
            <a:r>
              <a:rPr lang="en-US" sz="1600" dirty="0"/>
              <a:t> seconds and user </a:t>
            </a:r>
            <a:r>
              <a:rPr lang="en-US" sz="1600" dirty="0">
                <a:solidFill>
                  <a:srgbClr val="FF0000"/>
                </a:solidFill>
              </a:rPr>
              <a:t>needn’t to do more operations</a:t>
            </a:r>
            <a:r>
              <a:rPr lang="en-US" sz="1600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CAC4329-2424-4DCB-A209-832191056CCF}"/>
              </a:ext>
            </a:extLst>
          </p:cNvPr>
          <p:cNvSpPr/>
          <p:nvPr/>
        </p:nvSpPr>
        <p:spPr>
          <a:xfrm>
            <a:off x="7700036" y="297981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Reference video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0C2C066-5833-4F9A-98D1-D2A8436FF35C}"/>
              </a:ext>
            </a:extLst>
          </p:cNvPr>
          <p:cNvSpPr/>
          <p:nvPr/>
        </p:nvSpPr>
        <p:spPr>
          <a:xfrm>
            <a:off x="8397354" y="629687"/>
            <a:ext cx="469976" cy="43400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uto_connect">
            <a:hlinkClick r:id="" action="ppaction://media"/>
            <a:extLst>
              <a:ext uri="{FF2B5EF4-FFF2-40B4-BE49-F238E27FC236}">
                <a16:creationId xmlns:a16="http://schemas.microsoft.com/office/drawing/2014/main" id="{24066393-72DE-451C-926E-ABABEFE0E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43597" y="1063690"/>
            <a:ext cx="277749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8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0239" y="858493"/>
            <a:ext cx="6261479" cy="498610"/>
          </a:xfrm>
        </p:spPr>
        <p:txBody>
          <a:bodyPr/>
          <a:lstStyle/>
          <a:p>
            <a:r>
              <a:rPr lang="en-US" altLang="zh-CN" dirty="0"/>
              <a:t>Scan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F204B7-99CA-41A1-BFE8-0955E124FE37}"/>
              </a:ext>
            </a:extLst>
          </p:cNvPr>
          <p:cNvSpPr txBox="1"/>
          <p:nvPr/>
        </p:nvSpPr>
        <p:spPr>
          <a:xfrm>
            <a:off x="1428748" y="1569997"/>
            <a:ext cx="5586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Steps:</a:t>
            </a:r>
          </a:p>
          <a:p>
            <a:r>
              <a:rPr lang="en-US" altLang="zh-CN" dirty="0"/>
              <a:t>1.Go to Connect Page</a:t>
            </a:r>
          </a:p>
          <a:p>
            <a:r>
              <a:rPr lang="en-US" altLang="zh-CN" dirty="0"/>
              <a:t>2.Connect Bluetooth</a:t>
            </a:r>
          </a:p>
          <a:p>
            <a:r>
              <a:rPr lang="en-US" altLang="zh-CN" dirty="0"/>
              <a:t>3.Create Reader</a:t>
            </a:r>
          </a:p>
          <a:p>
            <a:r>
              <a:rPr lang="en-US" altLang="zh-CN" dirty="0"/>
              <a:t>4.Begin Scan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52DDD9-086F-4358-AFC2-7CBD9CF727A7}"/>
              </a:ext>
            </a:extLst>
          </p:cNvPr>
          <p:cNvSpPr/>
          <p:nvPr/>
        </p:nvSpPr>
        <p:spPr>
          <a:xfrm>
            <a:off x="7597400" y="299554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Reference video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528C49A9-5D5E-417A-B760-66CE627170FB}"/>
              </a:ext>
            </a:extLst>
          </p:cNvPr>
          <p:cNvSpPr/>
          <p:nvPr/>
        </p:nvSpPr>
        <p:spPr>
          <a:xfrm>
            <a:off x="8294718" y="631260"/>
            <a:ext cx="469976" cy="43400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55FE9-F8DF-4497-B9B4-D027364F7340}"/>
              </a:ext>
            </a:extLst>
          </p:cNvPr>
          <p:cNvSpPr txBox="1"/>
          <p:nvPr/>
        </p:nvSpPr>
        <p:spPr>
          <a:xfrm>
            <a:off x="1430239" y="4102883"/>
            <a:ext cx="207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11" name="Content Placeholder 22">
            <a:extLst>
              <a:ext uri="{FF2B5EF4-FFF2-40B4-BE49-F238E27FC236}">
                <a16:creationId xmlns:a16="http://schemas.microsoft.com/office/drawing/2014/main" id="{C2E8A112-7FC3-4BD7-BD92-EFB502A5E09F}"/>
              </a:ext>
            </a:extLst>
          </p:cNvPr>
          <p:cNvSpPr txBox="1">
            <a:spLocks/>
          </p:cNvSpPr>
          <p:nvPr/>
        </p:nvSpPr>
        <p:spPr>
          <a:xfrm>
            <a:off x="1430239" y="4565522"/>
            <a:ext cx="5372100" cy="1191467"/>
          </a:xfrm>
        </p:spPr>
        <p:txBody>
          <a:bodyPr/>
          <a:lstStyle>
            <a:lvl1pPr marL="1698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6270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-"/>
              <a:defRPr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1084263" indent="-16986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SzPct val="9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Helvetica Neue"/>
                <a:ea typeface="Helvetica Neue"/>
                <a:cs typeface="Helvetica Neue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err="1"/>
              <a:t>Epc:Electronic</a:t>
            </a:r>
            <a:r>
              <a:rPr lang="en-US" sz="1600" dirty="0"/>
              <a:t> Product Code</a:t>
            </a:r>
          </a:p>
          <a:p>
            <a:pPr marL="0" indent="0">
              <a:buNone/>
            </a:pPr>
            <a:r>
              <a:rPr lang="en-US" sz="1600" dirty="0" err="1"/>
              <a:t>Cnt:Count</a:t>
            </a: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Ant:Antenna</a:t>
            </a: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Freq:Frequency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…</a:t>
            </a:r>
          </a:p>
        </p:txBody>
      </p:sp>
      <p:pic>
        <p:nvPicPr>
          <p:cNvPr id="6" name="Scan">
            <a:hlinkClick r:id="" action="ppaction://media"/>
            <a:extLst>
              <a:ext uri="{FF2B5EF4-FFF2-40B4-BE49-F238E27FC236}">
                <a16:creationId xmlns:a16="http://schemas.microsoft.com/office/drawing/2014/main" id="{55050BDA-EC06-4916-A425-4BE7F08676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0961" y="1065263"/>
            <a:ext cx="277749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0239" y="858493"/>
            <a:ext cx="6261479" cy="498610"/>
          </a:xfrm>
        </p:spPr>
        <p:txBody>
          <a:bodyPr/>
          <a:lstStyle/>
          <a:p>
            <a:r>
              <a:rPr lang="en-US" altLang="zh-CN" dirty="0"/>
              <a:t>Edit Tag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9C868-9143-46D2-8488-161A134926D7}"/>
              </a:ext>
            </a:extLst>
          </p:cNvPr>
          <p:cNvSpPr txBox="1"/>
          <p:nvPr/>
        </p:nvSpPr>
        <p:spPr>
          <a:xfrm>
            <a:off x="1428748" y="1569997"/>
            <a:ext cx="5586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Steps:</a:t>
            </a:r>
          </a:p>
          <a:p>
            <a:r>
              <a:rPr lang="en-US" altLang="zh-CN" dirty="0"/>
              <a:t>1.Choose one Tag in Scan Page</a:t>
            </a:r>
          </a:p>
          <a:p>
            <a:r>
              <a:rPr lang="en-US" altLang="zh-CN" dirty="0"/>
              <a:t>2.Go to Edit Tag Page</a:t>
            </a:r>
          </a:p>
          <a:p>
            <a:r>
              <a:rPr lang="en-US" altLang="zh-CN" dirty="0"/>
              <a:t>3.Start operation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1D81C-D1D5-4589-8E99-EE51DCC1D76B}"/>
              </a:ext>
            </a:extLst>
          </p:cNvPr>
          <p:cNvSpPr/>
          <p:nvPr/>
        </p:nvSpPr>
        <p:spPr>
          <a:xfrm>
            <a:off x="7605106" y="288651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Reference video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77C2362A-9A64-4F8D-BB9E-9AB694AD0E4A}"/>
              </a:ext>
            </a:extLst>
          </p:cNvPr>
          <p:cNvSpPr/>
          <p:nvPr/>
        </p:nvSpPr>
        <p:spPr>
          <a:xfrm>
            <a:off x="8302424" y="620357"/>
            <a:ext cx="469976" cy="43400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EditTag">
            <a:hlinkClick r:id="" action="ppaction://media"/>
            <a:extLst>
              <a:ext uri="{FF2B5EF4-FFF2-40B4-BE49-F238E27FC236}">
                <a16:creationId xmlns:a16="http://schemas.microsoft.com/office/drawing/2014/main" id="{8A9DEAC2-B5DD-46B4-9760-5D539232C4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8667" y="1054360"/>
            <a:ext cx="277749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7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0239" y="858493"/>
            <a:ext cx="6261479" cy="498610"/>
          </a:xfrm>
        </p:spPr>
        <p:txBody>
          <a:bodyPr/>
          <a:lstStyle/>
          <a:p>
            <a:r>
              <a:rPr lang="en-US" altLang="zh-CN" dirty="0"/>
              <a:t>Locate Tag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0BCF4-4EAF-4B53-801D-300D88517E5D}"/>
              </a:ext>
            </a:extLst>
          </p:cNvPr>
          <p:cNvSpPr txBox="1"/>
          <p:nvPr/>
        </p:nvSpPr>
        <p:spPr>
          <a:xfrm>
            <a:off x="1428748" y="1569997"/>
            <a:ext cx="55863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Steps:</a:t>
            </a:r>
          </a:p>
          <a:p>
            <a:r>
              <a:rPr lang="en-US" altLang="zh-CN" dirty="0"/>
              <a:t>1.Go to Locate Tag Page</a:t>
            </a:r>
          </a:p>
          <a:p>
            <a:r>
              <a:rPr lang="en-US" altLang="zh-CN" dirty="0"/>
              <a:t>2.Click Search Icon on </a:t>
            </a:r>
            <a:r>
              <a:rPr lang="en-US" altLang="zh-CN" dirty="0" err="1"/>
              <a:t>ActionBar</a:t>
            </a:r>
            <a:endParaRPr lang="en-US" altLang="zh-CN" dirty="0"/>
          </a:p>
          <a:p>
            <a:r>
              <a:rPr lang="en-US" altLang="zh-CN" dirty="0"/>
              <a:t>3.Input Content to filter Tags</a:t>
            </a:r>
          </a:p>
          <a:p>
            <a:endParaRPr lang="en-US" altLang="zh-CN" dirty="0"/>
          </a:p>
          <a:p>
            <a:r>
              <a:rPr lang="en-US" altLang="zh-CN" dirty="0"/>
              <a:t>Filter Tags whose </a:t>
            </a:r>
            <a:r>
              <a:rPr lang="en-US" altLang="zh-CN" dirty="0" err="1"/>
              <a:t>epc</a:t>
            </a:r>
            <a:r>
              <a:rPr lang="en-US" altLang="zh-CN" dirty="0"/>
              <a:t>  contains the content you input.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14EA78-0CED-4F9A-9291-EE2300663F95}"/>
              </a:ext>
            </a:extLst>
          </p:cNvPr>
          <p:cNvSpPr/>
          <p:nvPr/>
        </p:nvSpPr>
        <p:spPr>
          <a:xfrm>
            <a:off x="7754395" y="264096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Reference video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6E73014-AD7A-4D9A-B6DF-A42D82E3D17A}"/>
              </a:ext>
            </a:extLst>
          </p:cNvPr>
          <p:cNvSpPr/>
          <p:nvPr/>
        </p:nvSpPr>
        <p:spPr>
          <a:xfrm>
            <a:off x="8451713" y="595802"/>
            <a:ext cx="469976" cy="43400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LocateTag">
            <a:hlinkClick r:id="" action="ppaction://media"/>
            <a:extLst>
              <a:ext uri="{FF2B5EF4-FFF2-40B4-BE49-F238E27FC236}">
                <a16:creationId xmlns:a16="http://schemas.microsoft.com/office/drawing/2014/main" id="{BF641423-6472-4A41-8BB1-2F4B05B36B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7956" y="1029805"/>
            <a:ext cx="277749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7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0239" y="858493"/>
            <a:ext cx="6261479" cy="498610"/>
          </a:xfrm>
        </p:spPr>
        <p:txBody>
          <a:bodyPr/>
          <a:lstStyle/>
          <a:p>
            <a:r>
              <a:rPr lang="en-US" altLang="zh-CN" dirty="0"/>
              <a:t>RFID/Engine scan switching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62C695-ECA3-4A96-9033-C04A093E84A5}"/>
              </a:ext>
            </a:extLst>
          </p:cNvPr>
          <p:cNvSpPr/>
          <p:nvPr/>
        </p:nvSpPr>
        <p:spPr>
          <a:xfrm>
            <a:off x="7689081" y="372626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Reference video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ADA6BF5-BEAA-467E-BB9D-37E452B4F3CF}"/>
              </a:ext>
            </a:extLst>
          </p:cNvPr>
          <p:cNvSpPr/>
          <p:nvPr/>
        </p:nvSpPr>
        <p:spPr>
          <a:xfrm>
            <a:off x="8386399" y="704332"/>
            <a:ext cx="469976" cy="43400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0B036-73C3-406E-91CD-ADB5C526A73A}"/>
              </a:ext>
            </a:extLst>
          </p:cNvPr>
          <p:cNvSpPr txBox="1"/>
          <p:nvPr/>
        </p:nvSpPr>
        <p:spPr>
          <a:xfrm>
            <a:off x="1428748" y="1569997"/>
            <a:ext cx="55863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Steps:</a:t>
            </a:r>
          </a:p>
          <a:p>
            <a:r>
              <a:rPr lang="en-US" altLang="zh-CN" dirty="0"/>
              <a:t>1.Go to Scan Page</a:t>
            </a:r>
          </a:p>
          <a:p>
            <a:r>
              <a:rPr lang="en-US" altLang="zh-CN" dirty="0"/>
              <a:t>2.Click Switch Button on RFID Handler</a:t>
            </a:r>
          </a:p>
          <a:p>
            <a:r>
              <a:rPr lang="en-US" altLang="zh-CN" dirty="0"/>
              <a:t>3.BccRFID.apk will jump to </a:t>
            </a:r>
            <a:r>
              <a:rPr lang="en-US" altLang="zh-CN" dirty="0" err="1"/>
              <a:t>ScanDemo.apk</a:t>
            </a:r>
            <a:endParaRPr lang="en-US" altLang="zh-CN" dirty="0"/>
          </a:p>
          <a:p>
            <a:r>
              <a:rPr lang="en-US" altLang="zh-CN" dirty="0"/>
              <a:t>4.Hold RFID handler </a:t>
            </a:r>
            <a:r>
              <a:rPr lang="en-US" altLang="zh-CN" dirty="0" err="1"/>
              <a:t>trigger,Engine</a:t>
            </a:r>
            <a:r>
              <a:rPr lang="en-US" altLang="zh-CN" dirty="0"/>
              <a:t> begin scan</a:t>
            </a:r>
          </a:p>
          <a:p>
            <a:r>
              <a:rPr lang="en-US" altLang="zh-CN" dirty="0"/>
              <a:t>5.Click Switch Button on RFID Handler again</a:t>
            </a:r>
          </a:p>
          <a:p>
            <a:r>
              <a:rPr lang="en-US" altLang="zh-CN" dirty="0"/>
              <a:t>6.Current Page become </a:t>
            </a:r>
            <a:r>
              <a:rPr lang="en-US" altLang="zh-CN" dirty="0" err="1"/>
              <a:t>BccRFID</a:t>
            </a:r>
            <a:r>
              <a:rPr lang="en-US" altLang="zh-CN" dirty="0"/>
              <a:t> from </a:t>
            </a:r>
            <a:r>
              <a:rPr lang="en-US" altLang="zh-CN" dirty="0" err="1"/>
              <a:t>ScanDemo</a:t>
            </a:r>
            <a:endParaRPr lang="en-US" altLang="zh-CN" dirty="0"/>
          </a:p>
          <a:p>
            <a:r>
              <a:rPr lang="en-US" altLang="zh-CN" dirty="0"/>
              <a:t>7.Hold RFID handler </a:t>
            </a:r>
            <a:r>
              <a:rPr lang="en-US" altLang="zh-CN" dirty="0" err="1"/>
              <a:t>trigger,RFID</a:t>
            </a:r>
            <a:r>
              <a:rPr lang="en-US" altLang="zh-CN" dirty="0"/>
              <a:t> begin scan</a:t>
            </a:r>
          </a:p>
        </p:txBody>
      </p:sp>
      <p:pic>
        <p:nvPicPr>
          <p:cNvPr id="9" name="Switch">
            <a:hlinkClick r:id="" action="ppaction://media"/>
            <a:extLst>
              <a:ext uri="{FF2B5EF4-FFF2-40B4-BE49-F238E27FC236}">
                <a16:creationId xmlns:a16="http://schemas.microsoft.com/office/drawing/2014/main" id="{8842BF11-31E5-4F88-A679-CFCF51A925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2642" y="1138335"/>
            <a:ext cx="277749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0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30239" y="858493"/>
            <a:ext cx="6261479" cy="498610"/>
          </a:xfrm>
        </p:spPr>
        <p:txBody>
          <a:bodyPr/>
          <a:lstStyle/>
          <a:p>
            <a:r>
              <a:rPr lang="en-US" altLang="zh-CN" dirty="0"/>
              <a:t>Settings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10B036-73C3-406E-91CD-ADB5C526A73A}"/>
              </a:ext>
            </a:extLst>
          </p:cNvPr>
          <p:cNvSpPr txBox="1"/>
          <p:nvPr/>
        </p:nvSpPr>
        <p:spPr>
          <a:xfrm>
            <a:off x="614418" y="1567543"/>
            <a:ext cx="232472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Common Settings: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Single inventory duration</a:t>
            </a:r>
          </a:p>
          <a:p>
            <a:r>
              <a:rPr lang="en-US" altLang="zh-CN" sz="1000" dirty="0"/>
              <a:t>	(Only Valid in normal mode)</a:t>
            </a:r>
          </a:p>
          <a:p>
            <a:r>
              <a:rPr lang="en-US" altLang="zh-CN" sz="1000" dirty="0"/>
              <a:t>	range:200~2000ms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Single inventory vacancy</a:t>
            </a:r>
          </a:p>
          <a:p>
            <a:r>
              <a:rPr lang="en-US" altLang="zh-CN" sz="1000" dirty="0"/>
              <a:t>	(Only Valid in normal mode)</a:t>
            </a:r>
          </a:p>
          <a:p>
            <a:r>
              <a:rPr lang="en-US" altLang="zh-CN" sz="1000" dirty="0"/>
              <a:t>	range:200~2000ms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Scan mode </a:t>
            </a:r>
          </a:p>
          <a:p>
            <a:r>
              <a:rPr lang="en-US" altLang="zh-CN" sz="1000" dirty="0"/>
              <a:t>	normal mode or fast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RFID scanning sound(PDA)</a:t>
            </a:r>
          </a:p>
          <a:p>
            <a:r>
              <a:rPr lang="en-US" altLang="zh-CN" sz="1000" dirty="0"/>
              <a:t>	on/off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RFID scanning sound(RFID)</a:t>
            </a:r>
          </a:p>
          <a:p>
            <a:r>
              <a:rPr lang="en-US" altLang="zh-CN" sz="1000" dirty="0"/>
              <a:t>	on/off</a:t>
            </a:r>
          </a:p>
          <a:p>
            <a:endParaRPr lang="en-US" altLang="zh-CN" sz="1000" dirty="0"/>
          </a:p>
          <a:p>
            <a:r>
              <a:rPr lang="en-US" altLang="zh-CN" sz="1000" dirty="0">
                <a:solidFill>
                  <a:srgbClr val="FF0000"/>
                </a:solidFill>
              </a:rPr>
              <a:t>Antenna Power: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Ant read power</a:t>
            </a:r>
          </a:p>
          <a:p>
            <a:r>
              <a:rPr lang="en-US" altLang="zh-CN" sz="1000" dirty="0"/>
              <a:t>	range:5~30dbm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Ant write power</a:t>
            </a:r>
          </a:p>
          <a:p>
            <a:r>
              <a:rPr lang="en-US" altLang="zh-CN" sz="1000" dirty="0"/>
              <a:t>	range:5~30dbm</a:t>
            </a:r>
          </a:p>
          <a:p>
            <a:endParaRPr lang="en-US" altLang="zh-CN" sz="1000" dirty="0"/>
          </a:p>
          <a:p>
            <a:r>
              <a:rPr lang="en-US" altLang="zh-CN" sz="1000" dirty="0">
                <a:solidFill>
                  <a:srgbClr val="FF0000"/>
                </a:solidFill>
              </a:rPr>
              <a:t>Region Frequency: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Set Region</a:t>
            </a:r>
          </a:p>
          <a:p>
            <a:r>
              <a:rPr lang="en-US" altLang="zh-CN" sz="1000" dirty="0"/>
              <a:t>	China---Europe---N/A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View/Set Frequency</a:t>
            </a:r>
          </a:p>
          <a:p>
            <a:endParaRPr lang="en-US" altLang="zh-CN" sz="1000" dirty="0"/>
          </a:p>
          <a:p>
            <a:r>
              <a:rPr lang="en-US" altLang="zh-CN" sz="1000" dirty="0">
                <a:solidFill>
                  <a:srgbClr val="FF0000"/>
                </a:solidFill>
              </a:rPr>
              <a:t>Addition: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Addition data type</a:t>
            </a:r>
          </a:p>
          <a:p>
            <a:r>
              <a:rPr lang="en-US" altLang="zh-CN" sz="1000" dirty="0"/>
              <a:t>None/Reserved Bank/</a:t>
            </a:r>
            <a:r>
              <a:rPr lang="en-US" altLang="zh-CN" sz="1000" dirty="0" err="1"/>
              <a:t>Epc</a:t>
            </a:r>
            <a:r>
              <a:rPr lang="en-US" altLang="zh-CN" sz="1000" dirty="0"/>
              <a:t> Bank/</a:t>
            </a:r>
            <a:r>
              <a:rPr lang="en-US" altLang="zh-CN" sz="1000" dirty="0" err="1"/>
              <a:t>Tid</a:t>
            </a:r>
            <a:r>
              <a:rPr lang="en-US" altLang="zh-CN" sz="1000" dirty="0"/>
              <a:t> Bank/User Bank</a:t>
            </a:r>
          </a:p>
          <a:p>
            <a:r>
              <a:rPr lang="en-US" altLang="zh-CN" sz="1000" dirty="0"/>
              <a:t>It will take effect in fast mode after you checked data in Return items in Fast Mode Parameters.</a:t>
            </a:r>
          </a:p>
          <a:p>
            <a:endParaRPr lang="en-US" altLang="zh-CN" sz="1000" dirty="0"/>
          </a:p>
          <a:p>
            <a:endParaRPr lang="en-US" altLang="zh-C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D0452-250E-4F7E-A4EB-ECFF17FE0E39}"/>
              </a:ext>
            </a:extLst>
          </p:cNvPr>
          <p:cNvSpPr/>
          <p:nvPr/>
        </p:nvSpPr>
        <p:spPr>
          <a:xfrm>
            <a:off x="7878568" y="340142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Reference video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69FE5EB0-3A38-4EF9-9E7F-FBD196BA8145}"/>
              </a:ext>
            </a:extLst>
          </p:cNvPr>
          <p:cNvSpPr/>
          <p:nvPr/>
        </p:nvSpPr>
        <p:spPr>
          <a:xfrm>
            <a:off x="8575886" y="671848"/>
            <a:ext cx="469976" cy="43400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E07937-4FE7-4ADE-9903-FE3753167320}"/>
              </a:ext>
            </a:extLst>
          </p:cNvPr>
          <p:cNvSpPr txBox="1"/>
          <p:nvPr/>
        </p:nvSpPr>
        <p:spPr>
          <a:xfrm>
            <a:off x="2890329" y="1569997"/>
            <a:ext cx="2255889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rgbClr val="FF0000"/>
                </a:solidFill>
              </a:rPr>
              <a:t>Gen2 option: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Session mode</a:t>
            </a:r>
          </a:p>
          <a:p>
            <a:r>
              <a:rPr lang="en-US" altLang="zh-CN" sz="1000" dirty="0"/>
              <a:t>S0:For a small number of Tags</a:t>
            </a:r>
          </a:p>
          <a:p>
            <a:r>
              <a:rPr lang="en-US" altLang="zh-CN" sz="1000" dirty="0"/>
              <a:t>S1:For large number of Tags</a:t>
            </a:r>
          </a:p>
          <a:p>
            <a:r>
              <a:rPr lang="en-US" altLang="zh-CN" sz="1000" dirty="0"/>
              <a:t>S2/S3:For special marked Tags</a:t>
            </a:r>
          </a:p>
          <a:p>
            <a:endParaRPr lang="en-US" altLang="zh-CN" sz="1000" dirty="0"/>
          </a:p>
          <a:p>
            <a:r>
              <a:rPr lang="en-US" altLang="zh-CN" sz="1000" dirty="0">
                <a:solidFill>
                  <a:srgbClr val="FF0000"/>
                </a:solidFill>
              </a:rPr>
              <a:t>Fast Mode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Pause percentage</a:t>
            </a:r>
          </a:p>
          <a:p>
            <a:r>
              <a:rPr lang="en-US" altLang="zh-CN" sz="1000" dirty="0"/>
              <a:t>	range:0%~50%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Return items</a:t>
            </a:r>
          </a:p>
          <a:p>
            <a:r>
              <a:rPr lang="en-US" altLang="zh-CN" sz="1000" dirty="0"/>
              <a:t>	count/</a:t>
            </a:r>
            <a:r>
              <a:rPr lang="en-US" altLang="zh-CN" sz="1000" dirty="0" err="1"/>
              <a:t>rssi</a:t>
            </a:r>
            <a:r>
              <a:rPr lang="en-US" altLang="zh-CN" sz="1000" dirty="0"/>
              <a:t>/ant/frequency/</a:t>
            </a:r>
          </a:p>
          <a:p>
            <a:r>
              <a:rPr lang="en-US" altLang="zh-CN" sz="1000" dirty="0"/>
              <a:t>	time/pro/data</a:t>
            </a:r>
          </a:p>
          <a:p>
            <a:endParaRPr lang="en-US" altLang="zh-CN" sz="1000" dirty="0"/>
          </a:p>
          <a:p>
            <a:r>
              <a:rPr lang="en-US" altLang="zh-CN" sz="1000" dirty="0">
                <a:solidFill>
                  <a:srgbClr val="FF0000"/>
                </a:solidFill>
              </a:rPr>
              <a:t>Common Attribute: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RFID module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RFID module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Battery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Battery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/>
              <a:t>Bluetooth module version</a:t>
            </a:r>
          </a:p>
        </p:txBody>
      </p:sp>
      <p:pic>
        <p:nvPicPr>
          <p:cNvPr id="2" name="Settings">
            <a:hlinkClick r:id="" action="ppaction://media"/>
            <a:extLst>
              <a:ext uri="{FF2B5EF4-FFF2-40B4-BE49-F238E27FC236}">
                <a16:creationId xmlns:a16="http://schemas.microsoft.com/office/drawing/2014/main" id="{67524B59-6313-4A0A-8677-020EA86A6F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2129" y="1105851"/>
            <a:ext cx="277749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8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355947" y="3622818"/>
            <a:ext cx="2416453" cy="101449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lang="en-US" sz="2800" b="1" kern="1200" dirty="0">
                <a:solidFill>
                  <a:schemeClr val="tx1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Arial" charset="0"/>
                <a:cs typeface="Arial" panose="020B0604020202020204" pitchFamily="34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4000" dirty="0"/>
              <a:t>END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300141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&amp;PS Title slid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16x9 Wide PPT Template V3" id="{3F61ED81-2503-4025-8C12-CB44D450A2E3}" vid="{07521EA7-DD13-49D2-9FA6-C48637E802EB}"/>
    </a:ext>
  </a:extLst>
</a:theme>
</file>

<file path=ppt/theme/theme2.xml><?xml version="1.0" encoding="utf-8"?>
<a:theme xmlns:a="http://schemas.openxmlformats.org/drawingml/2006/main" name="ACS Master">
  <a:themeElements>
    <a:clrScheme name="Custom 2">
      <a:dk1>
        <a:sysClr val="windowText" lastClr="000000"/>
      </a:dk1>
      <a:lt1>
        <a:sysClr val="window" lastClr="FFFFFF"/>
      </a:lt1>
      <a:dk2>
        <a:srgbClr val="7F7F7F"/>
      </a:dk2>
      <a:lt2>
        <a:srgbClr val="E6E6E6"/>
      </a:lt2>
      <a:accent1>
        <a:srgbClr val="0077B4"/>
      </a:accent1>
      <a:accent2>
        <a:srgbClr val="C61A20"/>
      </a:accent2>
      <a:accent3>
        <a:srgbClr val="45886E"/>
      </a:accent3>
      <a:accent4>
        <a:srgbClr val="753D7B"/>
      </a:accent4>
      <a:accent5>
        <a:srgbClr val="F4B62E"/>
      </a:accent5>
      <a:accent6>
        <a:srgbClr val="DA5120"/>
      </a:accent6>
      <a:hlink>
        <a:srgbClr val="252D30"/>
      </a:hlink>
      <a:folHlink>
        <a:srgbClr val="C93536"/>
      </a:folHlink>
    </a:clrScheme>
    <a:fontScheme name="Honeywell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1">
            <a:lumMod val="85000"/>
          </a:schemeClr>
        </a:solidFill>
      </a:spPr>
      <a:bodyPr wrap="none" tIns="0" bIns="0" rtlCol="0" anchor="ctr" anchorCtr="0">
        <a:spAutoFit/>
      </a:bodyPr>
      <a:lstStyle>
        <a:defPPr>
          <a:defRPr sz="1100" b="1" cap="small" dirty="0" err="1" smtClean="0">
            <a:solidFill>
              <a:srgbClr val="595959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oneywell PPT Template 4x3 Beta 6-22-15" id="{A8C61A7A-0AA1-4CFB-88B9-28A0B17BE609}" vid="{5BFD8605-A2C9-4411-AF6D-A560C33B96D7}"/>
    </a:ext>
  </a:extLst>
</a:theme>
</file>

<file path=ppt/theme/theme3.xml><?xml version="1.0" encoding="utf-8"?>
<a:theme xmlns:a="http://schemas.openxmlformats.org/drawingml/2006/main" name="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16x9 Wide PPT Template V3.potx" id="{73184923-A1C4-42B5-ACC8-8267F8FADF06}" vid="{C6C24B3B-730B-44DC-9F1B-D001ED4ED7F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2AEA34-0FE5-4161-8619-2C42421968B4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Honeywell 16x9 Wide PPT Template V3.1</Template>
  <TotalTime>26614</TotalTime>
  <Words>332</Words>
  <Application>Microsoft Office PowerPoint</Application>
  <PresentationFormat>Widescreen</PresentationFormat>
  <Paragraphs>118</Paragraphs>
  <Slides>9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Helvetica 55 Roman</vt:lpstr>
      <vt:lpstr>Helvetica Neue</vt:lpstr>
      <vt:lpstr>HelveticaNeue BoldCond</vt:lpstr>
      <vt:lpstr>HelveticaNeue MediumCond</vt:lpstr>
      <vt:lpstr>ＭＳ Ｐゴシック</vt:lpstr>
      <vt:lpstr>黑体</vt:lpstr>
      <vt:lpstr>Arial</vt:lpstr>
      <vt:lpstr>Calibri</vt:lpstr>
      <vt:lpstr>Courier New</vt:lpstr>
      <vt:lpstr>Wingdings</vt:lpstr>
      <vt:lpstr>1_S&amp;PS Title slide</vt:lpstr>
      <vt:lpstr>ACS Master</vt:lpstr>
      <vt:lpstr>Honeywell Theme</vt:lpstr>
      <vt:lpstr>PowerPoint Presentation</vt:lpstr>
      <vt:lpstr>Brief Introduction</vt:lpstr>
      <vt:lpstr>Bluetooth Auto Connection </vt:lpstr>
      <vt:lpstr>Scan</vt:lpstr>
      <vt:lpstr>Edit Tag </vt:lpstr>
      <vt:lpstr>Locate Tag </vt:lpstr>
      <vt:lpstr>RFID/Engine scan switching </vt:lpstr>
      <vt:lpstr>Settings </vt:lpstr>
      <vt:lpstr>PowerPoint Presentation</vt:lpstr>
    </vt:vector>
  </TitlesOfParts>
  <Company>Honeywell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0</dc:title>
  <dc:creator>E437771</dc:creator>
  <cp:lastModifiedBy>Liu, potter</cp:lastModifiedBy>
  <cp:revision>638</cp:revision>
  <cp:lastPrinted>2017-03-25T05:50:42Z</cp:lastPrinted>
  <dcterms:created xsi:type="dcterms:W3CDTF">2015-10-15T08:49:36Z</dcterms:created>
  <dcterms:modified xsi:type="dcterms:W3CDTF">2019-10-09T08:27:44Z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0x01010001EB125E098E7F49A0205A16AC239CE8</vt:lpwstr>
  </property>
  <property fmtid="{D5CDD505-2E9C-101B-9397-08002B2CF9AE}" pid="3" name="Source">
    <vt:lpwstr>8f9874da50388e0acb1f5bab1b4b753b</vt:lpwstr>
  </property>
</Properties>
</file>